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3"/>
  </p:notesMasterIdLst>
  <p:sldIdLst>
    <p:sldId id="429" r:id="rId3"/>
    <p:sldId id="450" r:id="rId4"/>
    <p:sldId id="451" r:id="rId5"/>
    <p:sldId id="446" r:id="rId6"/>
    <p:sldId id="442" r:id="rId7"/>
    <p:sldId id="441" r:id="rId8"/>
    <p:sldId id="452" r:id="rId9"/>
    <p:sldId id="443" r:id="rId10"/>
    <p:sldId id="430" r:id="rId11"/>
    <p:sldId id="447" r:id="rId1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5"/>
    <a:srgbClr val="009999"/>
    <a:srgbClr val="BEA56E"/>
    <a:srgbClr val="669940"/>
    <a:srgbClr val="326414"/>
    <a:srgbClr val="CD6632"/>
    <a:srgbClr val="661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356" autoAdjust="0"/>
    <p:restoredTop sz="78026" autoAdjust="0"/>
  </p:normalViewPr>
  <p:slideViewPr>
    <p:cSldViewPr snapToGrid="0">
      <p:cViewPr>
        <p:scale>
          <a:sx n="70" d="100"/>
          <a:sy n="70" d="100"/>
        </p:scale>
        <p:origin x="-1938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4212" y="-504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B45ED-EE32-4893-A3F2-2176C7D8B183}" type="datetimeFigureOut">
              <a:rPr lang="en-GB" smtClean="0"/>
              <a:t>04/07/2016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B8CC3-394E-4518-947B-AB7AAE0D4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6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17E4C-B795-41B4-BF31-87BF5A4F192A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6524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462" y="2130425"/>
            <a:ext cx="77724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462" y="3433194"/>
            <a:ext cx="6400800" cy="6438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896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www.oecd.org/dac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74884" y="0"/>
            <a:ext cx="380461" cy="606524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7566871" y="0"/>
            <a:ext cx="1208014" cy="6065240"/>
          </a:xfrm>
          <a:prstGeom prst="rect">
            <a:avLst/>
          </a:prstGeom>
          <a:gradFill>
            <a:gsLst>
              <a:gs pos="0">
                <a:srgbClr val="009999"/>
              </a:gs>
              <a:gs pos="100000">
                <a:srgbClr val="BEA56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5957887"/>
            <a:ext cx="9152878" cy="908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36" y="6118216"/>
            <a:ext cx="1828806" cy="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2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772400" cy="1470025"/>
          </a:xfrm>
        </p:spPr>
        <p:txBody>
          <a:bodyPr>
            <a:normAutofit/>
          </a:bodyPr>
          <a:lstStyle>
            <a:lvl1pPr algn="l"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8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200"/>
            <a:ext cx="9144000" cy="329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chemeClr val="bg1">
                  <a:lumMod val="65000"/>
                </a:schemeClr>
              </a:buClr>
              <a:defRPr sz="2400"/>
            </a:lvl2pPr>
            <a:lvl3pPr>
              <a:buClr>
                <a:srgbClr val="008080"/>
              </a:buCl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227336" cy="315477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165304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20A118-068F-4F58-89AB-6C6DC3EF82AE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38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4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15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6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28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5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</p:spPr>
        <p:txBody>
          <a:bodyPr/>
          <a:lstStyle>
            <a:lvl1pPr>
              <a:defRPr>
                <a:solidFill>
                  <a:srgbClr val="009999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229600" cy="4525963"/>
          </a:xfrm>
        </p:spPr>
        <p:txBody>
          <a:bodyPr/>
          <a:lstStyle>
            <a:lvl1pPr>
              <a:buClr>
                <a:srgbClr val="009999"/>
              </a:buClr>
              <a:defRPr sz="2800">
                <a:latin typeface="+mj-lt"/>
              </a:defRPr>
            </a:lvl1pPr>
            <a:lvl2pPr>
              <a:buClr>
                <a:srgbClr val="BEA56E"/>
              </a:buClr>
              <a:defRPr sz="2400">
                <a:latin typeface="+mj-lt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1349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27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92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19" y="44236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419" y="29234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6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31D4A8-7B12-4121-8742-B5F044DFEC67}" type="datetimeFigureOut">
              <a:rPr lang="en-GB" smtClean="0"/>
              <a:t>04/07/2016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5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3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6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2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12A3E4-044F-450C-91BD-FAA0A7B48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9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0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54579" y="0"/>
            <a:ext cx="289420" cy="6858000"/>
          </a:xfrm>
          <a:prstGeom prst="rect">
            <a:avLst/>
          </a:prstGeom>
          <a:solidFill>
            <a:srgbClr val="BEA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9074171" y="0"/>
            <a:ext cx="81174" cy="6858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8981098" y="0"/>
            <a:ext cx="104178" cy="6858000"/>
          </a:xfrm>
          <a:prstGeom prst="rect">
            <a:avLst/>
          </a:prstGeom>
          <a:gradFill>
            <a:gsLst>
              <a:gs pos="0">
                <a:srgbClr val="009999"/>
              </a:gs>
              <a:gs pos="100000">
                <a:srgbClr val="BEA56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19" y="6451134"/>
            <a:ext cx="1015527" cy="3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rgbClr val="009999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EA56E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CBA6-4FFE-490F-8509-64B77311063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A118-068F-4F58-89AB-6C6DC3EF82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7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c/financing-sustainable-development/tossd-public-consultation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96218"/>
            <a:ext cx="4776952" cy="2232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999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Official Support for </a:t>
            </a:r>
            <a:r>
              <a:rPr lang="fr-FR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</a:t>
            </a: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Development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00" y="2653769"/>
            <a:ext cx="2628000" cy="4229631"/>
          </a:xfrm>
          <a:prstGeom prst="rect">
            <a:avLst/>
          </a:prstGeom>
        </p:spPr>
      </p:pic>
      <p:pic>
        <p:nvPicPr>
          <p:cNvPr id="8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88" y="6021288"/>
            <a:ext cx="1742400" cy="57882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976" y="3441700"/>
            <a:ext cx="4776952" cy="2232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999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CEPAL-OECD meeting</a:t>
            </a:r>
          </a:p>
          <a:p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fr-F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Santiago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8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66686"/>
            <a:ext cx="9144000" cy="6858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9999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BACK-UP SLIDE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7012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The </a:t>
            </a:r>
            <a:r>
              <a:rPr lang="fr-FR" sz="2400" b="1" dirty="0" err="1" smtClean="0"/>
              <a:t>difference</a:t>
            </a:r>
            <a:r>
              <a:rPr lang="fr-FR" sz="2400" b="1" dirty="0" smtClean="0"/>
              <a:t> </a:t>
            </a:r>
            <a:r>
              <a:rPr lang="fr-FR" sz="2400" b="1" smtClean="0"/>
              <a:t>between</a:t>
            </a:r>
            <a:r>
              <a:rPr lang="fr-FR" sz="2400" b="1" dirty="0" smtClean="0"/>
              <a:t> ODA and TOSSD: </a:t>
            </a:r>
          </a:p>
          <a:p>
            <a:pPr algn="ctr"/>
            <a:r>
              <a:rPr lang="fr-FR" sz="2000" b="1" dirty="0" smtClean="0"/>
              <a:t>volume of </a:t>
            </a:r>
            <a:r>
              <a:rPr lang="fr-FR" sz="2000" b="1" dirty="0" err="1" smtClean="0"/>
              <a:t>resources</a:t>
            </a:r>
            <a:r>
              <a:rPr lang="fr-FR" sz="2000" b="1" dirty="0" smtClean="0"/>
              <a:t> vs. </a:t>
            </a:r>
            <a:r>
              <a:rPr lang="fr-FR" sz="2000" b="1" dirty="0" err="1" smtClean="0"/>
              <a:t>grant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equivalent</a:t>
            </a:r>
            <a:endParaRPr lang="en-GB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840578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66987" y="2472055"/>
            <a:ext cx="4010025" cy="37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686"/>
            <a:ext cx="9144000" cy="68103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COMPENDIUM STRUCTURE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377470"/>
            <a:ext cx="8620802" cy="452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Part I</a:t>
            </a:r>
            <a:r>
              <a:rPr lang="en-GB" b="1" dirty="0"/>
              <a:t> </a:t>
            </a:r>
            <a:endParaRPr lang="en-GB" b="1" dirty="0" smtClean="0"/>
          </a:p>
          <a:p>
            <a:pPr marL="0" indent="0">
              <a:buNone/>
            </a:pPr>
            <a:r>
              <a:rPr lang="en-GB" sz="2000" dirty="0" smtClean="0"/>
              <a:t>Overview</a:t>
            </a:r>
            <a:r>
              <a:rPr lang="en-GB" sz="2000" b="1" dirty="0"/>
              <a:t>: </a:t>
            </a:r>
            <a:r>
              <a:rPr lang="en-GB" sz="2000" dirty="0" smtClean="0"/>
              <a:t>origins</a:t>
            </a:r>
            <a:r>
              <a:rPr lang="en-GB" sz="2000" dirty="0"/>
              <a:t>, purpose, components, </a:t>
            </a:r>
            <a:r>
              <a:rPr lang="en-GB" sz="2000" dirty="0" smtClean="0"/>
              <a:t>structure and </a:t>
            </a:r>
            <a:r>
              <a:rPr lang="en-GB" sz="2000" dirty="0"/>
              <a:t>implementation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Part II </a:t>
            </a:r>
            <a:endParaRPr lang="en-GB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Conceptual </a:t>
            </a:r>
            <a:r>
              <a:rPr lang="en-GB" sz="2000" dirty="0"/>
              <a:t>underpinnings, core components and statistical </a:t>
            </a:r>
            <a:r>
              <a:rPr lang="en-GB" sz="2000" dirty="0" smtClean="0"/>
              <a:t>features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framing</a:t>
            </a:r>
            <a:r>
              <a:rPr lang="en-GB" dirty="0" smtClean="0"/>
              <a:t>: 2030 Agenda and the AAAA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core architecture</a:t>
            </a:r>
            <a:r>
              <a:rPr lang="en-GB" dirty="0" smtClean="0"/>
              <a:t>: provider and recipient perspectives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TOSSD-eligible</a:t>
            </a:r>
            <a:r>
              <a:rPr lang="en-GB" b="1" dirty="0" smtClean="0"/>
              <a:t> </a:t>
            </a:r>
            <a:r>
              <a:rPr lang="en-GB" dirty="0" smtClean="0"/>
              <a:t>activities, countries and instruments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dirty="0" smtClean="0">
                <a:solidFill>
                  <a:srgbClr val="0070C0"/>
                </a:solidFill>
              </a:rPr>
              <a:t>measurement</a:t>
            </a:r>
            <a:r>
              <a:rPr lang="en-GB" b="1" dirty="0" smtClean="0"/>
              <a:t> </a:t>
            </a:r>
            <a:r>
              <a:rPr lang="en-GB" dirty="0" smtClean="0"/>
              <a:t>issues and features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847724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687"/>
            <a:ext cx="9144000" cy="69056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WORKING DEFINITION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45" y="2195259"/>
            <a:ext cx="6716110" cy="31846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 smtClean="0"/>
              <a:t>includes </a:t>
            </a:r>
            <a:r>
              <a:rPr lang="en-GB" dirty="0"/>
              <a:t>all officially supported resource flows to promote sustainable development at developing country, regional and global levels with the </a:t>
            </a:r>
            <a:r>
              <a:rPr lang="en-GB" dirty="0" smtClean="0"/>
              <a:t>majority </a:t>
            </a:r>
            <a:r>
              <a:rPr lang="en-GB" dirty="0"/>
              <a:t>of benefits destined for developing countries, including those resources that support development enablers or address global challenges</a:t>
            </a:r>
            <a:r>
              <a:rPr lang="en-GB" sz="3200" dirty="0"/>
              <a:t>.  </a:t>
            </a:r>
          </a:p>
          <a:p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91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CD05"/>
                </a:solidFill>
              </a:rPr>
              <a:t>T</a:t>
            </a:r>
            <a:r>
              <a:rPr lang="en-GB" sz="2800" b="1" dirty="0" smtClean="0">
                <a:solidFill>
                  <a:srgbClr val="0070C0"/>
                </a:solidFill>
              </a:rPr>
              <a:t>otal </a:t>
            </a:r>
            <a:r>
              <a:rPr lang="en-GB" sz="3600" b="1" dirty="0" smtClean="0">
                <a:solidFill>
                  <a:srgbClr val="FFCD05"/>
                </a:solidFill>
              </a:rPr>
              <a:t>O</a:t>
            </a:r>
            <a:r>
              <a:rPr lang="en-GB" sz="2800" b="1" dirty="0" smtClean="0">
                <a:solidFill>
                  <a:srgbClr val="0070C0"/>
                </a:solidFill>
              </a:rPr>
              <a:t>fficial  </a:t>
            </a:r>
            <a:r>
              <a:rPr lang="en-GB" sz="3600" b="1" dirty="0" smtClean="0">
                <a:solidFill>
                  <a:srgbClr val="FFCD05"/>
                </a:solidFill>
              </a:rPr>
              <a:t>S</a:t>
            </a:r>
            <a:r>
              <a:rPr lang="en-GB" sz="2800" b="1" dirty="0" smtClean="0">
                <a:solidFill>
                  <a:srgbClr val="0070C0"/>
                </a:solidFill>
              </a:rPr>
              <a:t>upport for </a:t>
            </a:r>
            <a:r>
              <a:rPr lang="en-GB" sz="3600" b="1" dirty="0" smtClean="0">
                <a:solidFill>
                  <a:srgbClr val="FFCD05"/>
                </a:solidFill>
              </a:rPr>
              <a:t>S</a:t>
            </a:r>
            <a:r>
              <a:rPr lang="en-GB" sz="2800" b="1" dirty="0" smtClean="0">
                <a:solidFill>
                  <a:srgbClr val="0070C0"/>
                </a:solidFill>
              </a:rPr>
              <a:t>ustainable </a:t>
            </a:r>
            <a:r>
              <a:rPr lang="en-GB" sz="3600" b="1" dirty="0" smtClean="0">
                <a:solidFill>
                  <a:srgbClr val="FFCD05"/>
                </a:solidFill>
              </a:rPr>
              <a:t>D</a:t>
            </a:r>
            <a:r>
              <a:rPr lang="en-GB" sz="2800" b="1" dirty="0" smtClean="0">
                <a:solidFill>
                  <a:srgbClr val="0070C0"/>
                </a:solidFill>
              </a:rPr>
              <a:t>evelopment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857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48097" y="4373879"/>
            <a:ext cx="2619483" cy="17901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938" y="1485901"/>
            <a:ext cx="4259580" cy="79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 err="1" smtClean="0">
                <a:solidFill>
                  <a:srgbClr val="0070C0"/>
                </a:solidFill>
              </a:rPr>
              <a:t>Larger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b="1" dirty="0" err="1" smtClean="0">
                <a:solidFill>
                  <a:srgbClr val="0070C0"/>
                </a:solidFill>
              </a:rPr>
              <a:t>purpose</a:t>
            </a:r>
            <a:r>
              <a:rPr lang="fr-FR" sz="2000" b="1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/>
              <a:t>reflecting</a:t>
            </a:r>
            <a:r>
              <a:rPr lang="fr-FR" sz="2000" dirty="0" smtClean="0"/>
              <a:t> modern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</a:t>
            </a:r>
            <a:r>
              <a:rPr lang="fr-FR" sz="2000" dirty="0" err="1" smtClean="0"/>
              <a:t>co-operation</a:t>
            </a:r>
            <a:endParaRPr lang="fr-FR" sz="2000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66687"/>
            <a:ext cx="9144000" cy="666749"/>
          </a:xfrm>
          <a:solidFill>
            <a:srgbClr val="0070C0"/>
          </a:solidFill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PURPOSE, SCOPE AND MOTIVATION OF TOSSD SUPPORT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97381" y="3552826"/>
            <a:ext cx="3120917" cy="424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000" b="1" dirty="0" err="1" smtClean="0">
                <a:solidFill>
                  <a:srgbClr val="0070C0"/>
                </a:solidFill>
              </a:rPr>
              <a:t>Broader</a:t>
            </a:r>
            <a:r>
              <a:rPr lang="fr-FR" sz="2000" b="1" dirty="0" smtClean="0">
                <a:solidFill>
                  <a:srgbClr val="0070C0"/>
                </a:solidFill>
              </a:rPr>
              <a:t> motivations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dirty="0" smtClean="0"/>
          </a:p>
          <a:p>
            <a:pPr lvl="1"/>
            <a:endParaRPr lang="en-GB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489260" y="4975860"/>
            <a:ext cx="4008121" cy="701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8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Framework</a:t>
            </a:r>
            <a:r>
              <a:rPr lang="fr-FR" sz="2000" dirty="0" smtClean="0"/>
              <a:t> for monitoring the </a:t>
            </a:r>
          </a:p>
          <a:p>
            <a:pPr marL="0" indent="0">
              <a:buNone/>
            </a:pPr>
            <a:r>
              <a:rPr lang="fr-FR" sz="2000" dirty="0" err="1" smtClean="0"/>
              <a:t>MoI</a:t>
            </a:r>
            <a:r>
              <a:rPr lang="fr-FR" sz="2000" dirty="0" smtClean="0"/>
              <a:t> of the </a:t>
            </a:r>
            <a:r>
              <a:rPr lang="fr-FR" sz="2000" b="1" dirty="0" smtClean="0">
                <a:solidFill>
                  <a:srgbClr val="0070C0"/>
                </a:solidFill>
              </a:rPr>
              <a:t>2030 Agenda</a:t>
            </a:r>
          </a:p>
          <a:p>
            <a:pPr lvl="1" algn="ctr"/>
            <a:endParaRPr lang="fr-FR" dirty="0" smtClean="0"/>
          </a:p>
          <a:p>
            <a:pPr lvl="1" algn="ctr"/>
            <a:endParaRPr lang="fr-FR" dirty="0" smtClean="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fr-FR" dirty="0" smtClean="0"/>
          </a:p>
          <a:p>
            <a:pPr lvl="1" algn="ctr"/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56010" y="2221230"/>
            <a:ext cx="4258202" cy="7620"/>
          </a:xfrm>
          <a:prstGeom prst="straightConnector1">
            <a:avLst/>
          </a:prstGeom>
          <a:ln w="63500">
            <a:gradFill>
              <a:gsLst>
                <a:gs pos="5000">
                  <a:schemeClr val="bg1"/>
                </a:gs>
                <a:gs pos="0">
                  <a:schemeClr val="bg1"/>
                </a:gs>
                <a:gs pos="19000">
                  <a:srgbClr val="0070C0"/>
                </a:gs>
                <a:gs pos="100000">
                  <a:srgbClr val="009999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0" y="814384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336333" y="5676900"/>
            <a:ext cx="4328160" cy="7620"/>
          </a:xfrm>
          <a:prstGeom prst="straightConnector1">
            <a:avLst/>
          </a:prstGeom>
          <a:ln w="63500">
            <a:gradFill>
              <a:gsLst>
                <a:gs pos="5000">
                  <a:schemeClr val="bg1"/>
                </a:gs>
                <a:gs pos="0">
                  <a:schemeClr val="bg1"/>
                </a:gs>
                <a:gs pos="19000">
                  <a:srgbClr val="0070C0"/>
                </a:gs>
                <a:gs pos="100000">
                  <a:srgbClr val="009999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023167" y="3969269"/>
            <a:ext cx="3848100" cy="7621"/>
          </a:xfrm>
          <a:prstGeom prst="straightConnector1">
            <a:avLst/>
          </a:prstGeom>
          <a:ln w="63500">
            <a:gradFill>
              <a:gsLst>
                <a:gs pos="5000">
                  <a:schemeClr val="bg1"/>
                </a:gs>
                <a:gs pos="0">
                  <a:schemeClr val="bg1"/>
                </a:gs>
                <a:gs pos="19000">
                  <a:srgbClr val="0070C0"/>
                </a:gs>
                <a:gs pos="100000">
                  <a:srgbClr val="009999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939982" y="1109981"/>
            <a:ext cx="3931285" cy="180467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597853" y="3041839"/>
            <a:ext cx="4328160" cy="14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925"/>
            <a:ext cx="9144000" cy="9525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CORE ARCHITECTURE OF THE FRAMEWORK: 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the provider and </a:t>
            </a:r>
            <a:r>
              <a:rPr lang="fr-FR" sz="2000" dirty="0" err="1" smtClean="0">
                <a:solidFill>
                  <a:schemeClr val="bg1"/>
                </a:solidFill>
              </a:rPr>
              <a:t>recipient</a:t>
            </a:r>
            <a:r>
              <a:rPr lang="fr-FR" sz="2000" dirty="0" smtClean="0">
                <a:solidFill>
                  <a:schemeClr val="bg1"/>
                </a:solidFill>
              </a:rPr>
              <a:t> perspectives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1114424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381125" y="1185861"/>
            <a:ext cx="6515100" cy="5291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6225" y="5543551"/>
            <a:ext cx="981075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686"/>
            <a:ext cx="9144000" cy="623889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MEASURING BILLIONS TO TRILLIONS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55" y="1242148"/>
            <a:ext cx="5807019" cy="525000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dirty="0" smtClean="0"/>
              <a:t>For TOSSD,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of </a:t>
            </a:r>
            <a:r>
              <a:rPr lang="fr-FR" b="1" dirty="0" err="1" smtClean="0">
                <a:solidFill>
                  <a:srgbClr val="0070C0"/>
                </a:solidFill>
              </a:rPr>
              <a:t>private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resources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mobilised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dirty="0" smtClean="0"/>
              <a:t>(direct mobilisation)</a:t>
            </a:r>
          </a:p>
          <a:p>
            <a:pPr>
              <a:spcAft>
                <a:spcPts val="1200"/>
              </a:spcAft>
            </a:pPr>
            <a:endParaRPr lang="fr-FR" sz="600" dirty="0" smtClean="0"/>
          </a:p>
          <a:p>
            <a:pPr>
              <a:spcAft>
                <a:spcPts val="1200"/>
              </a:spcAft>
            </a:pPr>
            <a:r>
              <a:rPr lang="fr-FR" dirty="0" smtClean="0"/>
              <a:t>In future, TOSSD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incorporate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estimates</a:t>
            </a:r>
            <a:r>
              <a:rPr lang="fr-FR" b="1" dirty="0" smtClean="0">
                <a:solidFill>
                  <a:srgbClr val="0070C0"/>
                </a:solidFill>
              </a:rPr>
              <a:t> for indirect mobilisation </a:t>
            </a:r>
            <a:r>
              <a:rPr lang="fr-FR" dirty="0" smtClean="0"/>
              <a:t>(</a:t>
            </a:r>
            <a:r>
              <a:rPr lang="fr-FR" dirty="0" err="1" smtClean="0"/>
              <a:t>catalytic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</a:t>
            </a:r>
          </a:p>
          <a:p>
            <a:pPr>
              <a:spcAft>
                <a:spcPts val="1200"/>
              </a:spcAft>
            </a:pPr>
            <a:endParaRPr lang="fr-FR" sz="600" dirty="0"/>
          </a:p>
          <a:p>
            <a:pPr>
              <a:spcAft>
                <a:spcPts val="1200"/>
              </a:spcAft>
            </a:pPr>
            <a:r>
              <a:rPr lang="fr-FR" b="1" dirty="0" err="1" smtClean="0">
                <a:solidFill>
                  <a:srgbClr val="0070C0"/>
                </a:solidFill>
              </a:rPr>
              <a:t>Avoid</a:t>
            </a:r>
            <a:r>
              <a:rPr lang="fr-FR" b="1" dirty="0" smtClean="0">
                <a:solidFill>
                  <a:srgbClr val="0070C0"/>
                </a:solidFill>
              </a:rPr>
              <a:t> double-</a:t>
            </a:r>
            <a:r>
              <a:rPr lang="fr-FR" b="1" dirty="0" err="1" smtClean="0">
                <a:solidFill>
                  <a:srgbClr val="0070C0"/>
                </a:solidFill>
              </a:rPr>
              <a:t>counting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and </a:t>
            </a:r>
            <a:r>
              <a:rPr lang="fr-FR" b="1" dirty="0">
                <a:solidFill>
                  <a:srgbClr val="0070C0"/>
                </a:solidFill>
              </a:rPr>
              <a:t>harmonise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for attribution </a:t>
            </a:r>
            <a:r>
              <a:rPr lang="fr-FR" sz="2100" i="1" dirty="0" smtClean="0"/>
              <a:t>(</a:t>
            </a:r>
            <a:r>
              <a:rPr lang="fr-FR" sz="2100" i="1" dirty="0" err="1" smtClean="0"/>
              <a:t>groundwork</a:t>
            </a:r>
            <a:r>
              <a:rPr lang="fr-FR" sz="2100" i="1" dirty="0" smtClean="0"/>
              <a:t> on </a:t>
            </a:r>
            <a:r>
              <a:rPr lang="fr-FR" sz="2100" i="1" dirty="0" err="1" smtClean="0"/>
              <a:t>tracking</a:t>
            </a:r>
            <a:r>
              <a:rPr lang="fr-FR" sz="2100" i="1" dirty="0" smtClean="0"/>
              <a:t> </a:t>
            </a:r>
            <a:r>
              <a:rPr lang="fr-FR" sz="2100" i="1" dirty="0" err="1" smtClean="0"/>
              <a:t>climate</a:t>
            </a:r>
            <a:r>
              <a:rPr lang="fr-FR" sz="2100" i="1" dirty="0" smtClean="0"/>
              <a:t> finance OECD-CPI Report)</a:t>
            </a:r>
            <a:endParaRPr lang="en-GB" sz="2100" i="1" dirty="0"/>
          </a:p>
        </p:txBody>
      </p:sp>
      <p:sp>
        <p:nvSpPr>
          <p:cNvPr id="6" name="Rectangle 5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790574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93839" y="2311400"/>
            <a:ext cx="254063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686"/>
            <a:ext cx="9144000" cy="70008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THE COMPENDIUM INVITES DISCUSSION ON: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229600" cy="49241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FR" dirty="0" err="1" smtClean="0"/>
              <a:t>Political</a:t>
            </a:r>
            <a:r>
              <a:rPr lang="fr-FR" dirty="0" smtClean="0"/>
              <a:t>: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core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principles</a:t>
            </a:r>
            <a:r>
              <a:rPr lang="fr-FR" b="1" dirty="0" smtClean="0">
                <a:solidFill>
                  <a:srgbClr val="0070C0"/>
                </a:solidFill>
              </a:rPr>
              <a:t>, relation to ODA, </a:t>
            </a:r>
            <a:r>
              <a:rPr lang="fr-FR" b="1" dirty="0" err="1" smtClean="0">
                <a:solidFill>
                  <a:srgbClr val="0070C0"/>
                </a:solidFill>
              </a:rPr>
              <a:t>integration</a:t>
            </a:r>
            <a:r>
              <a:rPr lang="fr-FR" b="1" dirty="0" smtClean="0">
                <a:solidFill>
                  <a:srgbClr val="0070C0"/>
                </a:solidFill>
              </a:rPr>
              <a:t> of the </a:t>
            </a: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 agenda </a:t>
            </a:r>
            <a:r>
              <a:rPr lang="fr-FR" sz="2400" dirty="0" smtClean="0"/>
              <a:t>and</a:t>
            </a:r>
            <a:r>
              <a:rPr lang="fr-FR" b="1" dirty="0" smtClean="0">
                <a:solidFill>
                  <a:srgbClr val="0070C0"/>
                </a:solidFill>
              </a:rPr>
              <a:t> future </a:t>
            </a:r>
            <a:r>
              <a:rPr lang="fr-FR" b="1" dirty="0" err="1" smtClean="0">
                <a:solidFill>
                  <a:srgbClr val="0070C0"/>
                </a:solidFill>
              </a:rPr>
              <a:t>governance</a:t>
            </a:r>
            <a:r>
              <a:rPr lang="fr-FR" b="1" dirty="0" smtClean="0">
                <a:solidFill>
                  <a:srgbClr val="0070C0"/>
                </a:solidFill>
              </a:rPr>
              <a:t> arrangements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Policy and </a:t>
            </a:r>
            <a:r>
              <a:rPr lang="fr-FR" dirty="0" err="1" smtClean="0"/>
              <a:t>technical</a:t>
            </a:r>
            <a:r>
              <a:rPr lang="fr-FR" dirty="0" smtClean="0"/>
              <a:t>: </a:t>
            </a:r>
          </a:p>
          <a:p>
            <a:pPr marL="914400" lvl="1" indent="-514350">
              <a:buFont typeface="+mj-lt"/>
              <a:buAutoNum type="arabicParenR"/>
            </a:pPr>
            <a:r>
              <a:rPr lang="fr-FR" b="1" dirty="0" smtClean="0">
                <a:solidFill>
                  <a:srgbClr val="0070C0"/>
                </a:solidFill>
              </a:rPr>
              <a:t>List</a:t>
            </a:r>
            <a:r>
              <a:rPr lang="fr-FR" b="1" dirty="0" smtClean="0"/>
              <a:t> </a:t>
            </a:r>
            <a:r>
              <a:rPr lang="fr-FR" dirty="0" smtClean="0"/>
              <a:t>of TOSSD-</a:t>
            </a:r>
            <a:r>
              <a:rPr lang="fr-FR" dirty="0" err="1" smtClean="0"/>
              <a:t>eligible</a:t>
            </a:r>
            <a:r>
              <a:rPr lang="fr-FR" dirty="0" smtClean="0"/>
              <a:t> countries and providers</a:t>
            </a:r>
          </a:p>
          <a:p>
            <a:pPr marL="914400" lvl="1" indent="-514350">
              <a:buFont typeface="+mj-lt"/>
              <a:buAutoNum type="arabicParenR"/>
            </a:pPr>
            <a:r>
              <a:rPr lang="fr-FR" b="1" dirty="0" err="1" smtClean="0">
                <a:solidFill>
                  <a:srgbClr val="0070C0"/>
                </a:solidFill>
              </a:rPr>
              <a:t>Boundaries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of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support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enablers</a:t>
            </a:r>
            <a:r>
              <a:rPr lang="fr-FR" dirty="0" smtClean="0"/>
              <a:t> and </a:t>
            </a:r>
            <a:r>
              <a:rPr lang="fr-FR" dirty="0" err="1" smtClean="0"/>
              <a:t>address</a:t>
            </a:r>
            <a:r>
              <a:rPr lang="fr-FR" dirty="0" smtClean="0"/>
              <a:t> global challenges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GB" b="1" dirty="0" smtClean="0">
                <a:solidFill>
                  <a:srgbClr val="0070C0"/>
                </a:solidFill>
              </a:rPr>
              <a:t>Taxonomy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of all financial instruments for inclusion in TOSSD and inclusion of </a:t>
            </a:r>
            <a:r>
              <a:rPr lang="en-GB" b="1" dirty="0" smtClean="0">
                <a:solidFill>
                  <a:srgbClr val="0070C0"/>
                </a:solidFill>
              </a:rPr>
              <a:t>mobilisation of private finance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GB" dirty="0" smtClean="0"/>
              <a:t>Internationally</a:t>
            </a:r>
            <a:r>
              <a:rPr lang="en-GB" b="1" dirty="0" smtClean="0"/>
              <a:t> </a:t>
            </a:r>
            <a:r>
              <a:rPr lang="en-GB" dirty="0" smtClean="0"/>
              <a:t>agreed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70C0"/>
                </a:solidFill>
              </a:rPr>
              <a:t>standards and principles </a:t>
            </a:r>
            <a:r>
              <a:rPr lang="en-GB" dirty="0" smtClean="0"/>
              <a:t>that would apply (WTO, Equator Principles, Human Rights)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802478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686"/>
            <a:ext cx="9144000" cy="70008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Public consultation on the Compendium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086"/>
            <a:ext cx="8229600" cy="49241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http://www.oecd.org/dac/financing-sustainable-development/tossd-public-consultation.htm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95249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802478"/>
            <a:ext cx="9144000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23376"/>
            <a:ext cx="2088232" cy="6544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9755" y="2968747"/>
            <a:ext cx="4648026" cy="1368152"/>
          </a:xfrm>
        </p:spPr>
        <p:txBody>
          <a:bodyPr>
            <a:normAutofit/>
          </a:bodyPr>
          <a:lstStyle/>
          <a:p>
            <a:r>
              <a:rPr lang="fr-FR" sz="2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fr-FR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fr-FR" sz="2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9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</TotalTime>
  <Words>267</Words>
  <Application>Microsoft Office PowerPoint</Application>
  <PresentationFormat>On-screen Show (4:3)</PresentationFormat>
  <Paragraphs>59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4_Office Theme</vt:lpstr>
      <vt:lpstr>PowerPoint Presentation</vt:lpstr>
      <vt:lpstr>COMPENDIUM STRUCTURE</vt:lpstr>
      <vt:lpstr>WORKING DEFINITION</vt:lpstr>
      <vt:lpstr>PURPOSE, SCOPE AND MOTIVATION OF TOSSD SUPPORT</vt:lpstr>
      <vt:lpstr>CORE ARCHITECTURE OF THE FRAMEWORK:  the provider and recipient perspectives</vt:lpstr>
      <vt:lpstr>MEASURING BILLIONS TO TRILLIONS</vt:lpstr>
      <vt:lpstr>THE COMPENDIUM INVITES DISCUSSION ON:</vt:lpstr>
      <vt:lpstr>Public consultation on the Compendium</vt:lpstr>
      <vt:lpstr>Thank you!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COIC Stephanie</dc:creator>
  <cp:lastModifiedBy>LAWAL Juliet</cp:lastModifiedBy>
  <cp:revision>291</cp:revision>
  <cp:lastPrinted>2016-06-09T10:59:26Z</cp:lastPrinted>
  <dcterms:created xsi:type="dcterms:W3CDTF">2014-04-22T14:24:24Z</dcterms:created>
  <dcterms:modified xsi:type="dcterms:W3CDTF">2016-07-04T09:58:12Z</dcterms:modified>
</cp:coreProperties>
</file>